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1" autoAdjust="0"/>
    <p:restoredTop sz="94660"/>
  </p:normalViewPr>
  <p:slideViewPr>
    <p:cSldViewPr>
      <p:cViewPr varScale="1">
        <p:scale>
          <a:sx n="101" d="100"/>
          <a:sy n="101" d="100"/>
        </p:scale>
        <p:origin x="4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7C29C-FF6C-46FA-929D-5CA496DA1354}" type="datetimeFigureOut">
              <a:rPr lang="en-US" smtClean="0"/>
              <a:pPr/>
              <a:t>7/26/2018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E17A0-C3DF-4CD2-B1DD-26BEDC793C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DE7750A-B732-4C48-8896-0F63D2B423F4}" type="datetime1">
              <a:rPr lang="en-US" smtClean="0"/>
              <a:pPr/>
              <a:t>7/26/2018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GB" smtClean="0"/>
              <a:t>www.cvccoalition.org   </a:t>
            </a: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92E04CD-F83F-4191-B9E3-3FBA82CAF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2A19-126E-43C6-A0E9-5A4AB7CF24A9}" type="datetime1">
              <a:rPr lang="en-US" smtClean="0"/>
              <a:pPr/>
              <a:t>7/26/2018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www.cvccoalition.org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04CD-F83F-4191-B9E3-3FBA82CAF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F793-4B6D-4D49-84A0-A448003F39C3}" type="datetime1">
              <a:rPr lang="en-US" smtClean="0"/>
              <a:pPr/>
              <a:t>7/26/2018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www.cvccoalition.org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04CD-F83F-4191-B9E3-3FBA82CAF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560D-B1EE-4489-A2BE-E148D644A881}" type="datetime1">
              <a:rPr lang="en-US" smtClean="0"/>
              <a:pPr/>
              <a:t>7/26/2018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www.cvccoalition.org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04CD-F83F-4191-B9E3-3FBA82CAF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065F-3400-48F7-9EFC-0B214B6A7F4D}" type="datetime1">
              <a:rPr lang="en-US" smtClean="0"/>
              <a:pPr/>
              <a:t>7/26/2018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www.cvccoalition.org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04CD-F83F-4191-B9E3-3FBA82CAF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657A-32B3-420E-8F9E-76B368661491}" type="datetime1">
              <a:rPr lang="en-US" smtClean="0"/>
              <a:pPr/>
              <a:t>7/26/2018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www.cvccoalition.org  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04CD-F83F-4191-B9E3-3FBA82CAF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9D58DF-93AF-4323-B605-6F6C18CFF1DC}" type="datetime1">
              <a:rPr lang="en-US" smtClean="0"/>
              <a:pPr/>
              <a:t>7/26/2018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E04CD-F83F-4191-B9E3-3FBA82CAF4C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GB" smtClean="0"/>
              <a:t>www.cvccoalition.org   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5836B7-731B-4013-93CE-BEC115A2D8F8}" type="datetime1">
              <a:rPr lang="en-US" smtClean="0"/>
              <a:pPr/>
              <a:t>7/26/2018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GB" smtClean="0"/>
              <a:t>www.cvccoalition.org  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92E04CD-F83F-4191-B9E3-3FBA82CAF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91ED-DBD4-4E18-85CD-ED7AA91682B0}" type="datetime1">
              <a:rPr lang="en-US" smtClean="0"/>
              <a:pPr/>
              <a:t>7/26/2018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www.cvccoalition.org  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04CD-F83F-4191-B9E3-3FBA82CAF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7AB7-A62C-4C9D-905E-ECA93DA5DEBF}" type="datetime1">
              <a:rPr lang="en-US" smtClean="0"/>
              <a:pPr/>
              <a:t>7/26/2018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www.cvccoalition.org  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04CD-F83F-4191-B9E3-3FBA82CAF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D7ED-7E98-4407-841F-49A8047C2BC2}" type="datetime1">
              <a:rPr lang="en-US" smtClean="0"/>
              <a:pPr/>
              <a:t>7/26/2018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www.cvccoalition.org  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04CD-F83F-4191-B9E3-3FBA82CAF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EC6A49E-D3A3-4F97-9538-B6FCDAE780D4}" type="datetime1">
              <a:rPr lang="en-US" smtClean="0"/>
              <a:pPr/>
              <a:t>7/26/2018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GB" smtClean="0"/>
              <a:t>www.cvccoalition.org   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92E04CD-F83F-4191-B9E3-3FBA82CAF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8458200" cy="1470025"/>
          </a:xfrm>
        </p:spPr>
        <p:txBody>
          <a:bodyPr/>
          <a:lstStyle/>
          <a:p>
            <a:r>
              <a:rPr lang="en-JM" b="1" dirty="0" smtClean="0"/>
              <a:t>CARIBBEAN CIVIL SOCIETY SHARED INCIDENT DATABASE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343400"/>
            <a:ext cx="5562600" cy="1600200"/>
          </a:xfrm>
        </p:spPr>
        <p:txBody>
          <a:bodyPr>
            <a:normAutofit fontScale="92500"/>
          </a:bodyPr>
          <a:lstStyle/>
          <a:p>
            <a:r>
              <a:rPr lang="en-US" sz="2200" b="1" dirty="0" smtClean="0"/>
              <a:t>Marlon Thompson</a:t>
            </a:r>
          </a:p>
          <a:p>
            <a:r>
              <a:rPr lang="en-US" sz="2200" b="1" dirty="0" smtClean="0"/>
              <a:t>Shared Incident Database Coordinator</a:t>
            </a:r>
          </a:p>
          <a:p>
            <a:endParaRPr lang="en-US" dirty="0" smtClean="0"/>
          </a:p>
          <a:p>
            <a:r>
              <a:rPr lang="en-CA" sz="1800" b="1" dirty="0" smtClean="0">
                <a:latin typeface="Arial" pitchFamily="34" charset="0"/>
                <a:cs typeface="Arial" pitchFamily="34" charset="0"/>
              </a:rPr>
              <a:t>AIDS 2018, Amsterdam, 26 July 2018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3622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JM" sz="2000" b="1" dirty="0">
                <a:solidFill>
                  <a:schemeClr val="bg1"/>
                </a:solidFill>
              </a:rPr>
              <a:t>A monitoring and reporting mechanism to strengthen community activism to address human rights violations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23554" name="Picture 2" descr="Image result for caribbean vulnerable communit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1"/>
            <a:ext cx="1981200" cy="970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OUTLINE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10000"/>
              </a:lnSpc>
            </a:pPr>
            <a:r>
              <a:rPr lang="en-US" dirty="0" smtClean="0"/>
              <a:t>Overview</a:t>
            </a:r>
          </a:p>
          <a:p>
            <a:pPr>
              <a:lnSpc>
                <a:spcPct val="210000"/>
              </a:lnSpc>
            </a:pPr>
            <a:r>
              <a:rPr lang="en-US" dirty="0" smtClean="0"/>
              <a:t>Progress to Date  </a:t>
            </a:r>
          </a:p>
          <a:p>
            <a:pPr>
              <a:lnSpc>
                <a:spcPct val="210000"/>
              </a:lnSpc>
            </a:pPr>
            <a:r>
              <a:rPr lang="en-US" dirty="0" smtClean="0"/>
              <a:t>Success Stories</a:t>
            </a:r>
          </a:p>
          <a:p>
            <a:pPr>
              <a:lnSpc>
                <a:spcPct val="210000"/>
              </a:lnSpc>
            </a:pPr>
            <a:r>
              <a:rPr lang="en-US" dirty="0" smtClean="0"/>
              <a:t>Sustainable HIV Response</a:t>
            </a:r>
          </a:p>
          <a:p>
            <a:pPr>
              <a:lnSpc>
                <a:spcPct val="210000"/>
              </a:lnSpc>
            </a:pPr>
            <a:r>
              <a:rPr lang="en-US" smtClean="0"/>
              <a:t>Next Steps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>
            <a:normAutofit fontScale="90000"/>
          </a:bodyPr>
          <a:lstStyle/>
          <a:p>
            <a:pPr algn="ctr">
              <a:lnSpc>
                <a:spcPct val="210000"/>
              </a:lnSpc>
            </a:pPr>
            <a:r>
              <a:rPr lang="en-US" b="1" dirty="0" smtClean="0"/>
              <a:t>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7000" y="1905000"/>
            <a:ext cx="6172200" cy="4648200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r>
              <a:rPr lang="en-JM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The </a:t>
            </a:r>
            <a:r>
              <a:rPr lang="en-JM" sz="2400" dirty="0" smtClean="0">
                <a:solidFill>
                  <a:schemeClr val="tx1"/>
                </a:solidFill>
              </a:rPr>
              <a:t>first regional civil society-led human rights monitoring mechanism</a:t>
            </a:r>
            <a:endParaRPr lang="en-JM" sz="24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JM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Support and strengthen evidence based advocacy initiatives</a:t>
            </a:r>
          </a:p>
          <a:p>
            <a:pPr lvl="1">
              <a:buFont typeface="Arial" pitchFamily="34" charset="0"/>
              <a:buChar char="•"/>
            </a:pPr>
            <a:r>
              <a:rPr lang="en-JM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Enables comprehensive documentation to support redress</a:t>
            </a:r>
          </a:p>
          <a:p>
            <a:pPr lvl="1">
              <a:buFont typeface="Arial" pitchFamily="34" charset="0"/>
              <a:buChar char="•"/>
            </a:pPr>
            <a:r>
              <a:rPr lang="en-JM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Improve institutional capacity to document rights violations</a:t>
            </a:r>
          </a:p>
          <a:p>
            <a:pPr lvl="1">
              <a:buFont typeface="Arial" pitchFamily="34" charset="0"/>
              <a:buChar char="•"/>
            </a:pPr>
            <a:r>
              <a:rPr lang="en-JM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Broker dialogue with CSOs and duty bearers</a:t>
            </a:r>
          </a:p>
          <a:p>
            <a:pPr lvl="1">
              <a:buFont typeface="Arial" pitchFamily="34" charset="0"/>
              <a:buChar char="•"/>
            </a:pPr>
            <a:r>
              <a:rPr lang="en-JM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Support reporting to international reporting bodies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819400"/>
            <a:ext cx="2943819" cy="2071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/>
          <a:lstStyle/>
          <a:p>
            <a:pPr algn="ctr"/>
            <a:r>
              <a:rPr lang="en-US" b="1" dirty="0" smtClean="0"/>
              <a:t>OVERVIEW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/>
          <a:lstStyle/>
          <a:p>
            <a:pPr algn="just"/>
            <a:r>
              <a:rPr lang="en-JM" sz="2400" dirty="0" smtClean="0"/>
              <a:t>Clients identifiable details are only visible at an organizational level and there are varied data access levels within an organization profile</a:t>
            </a:r>
            <a:endParaRPr lang="en-US" sz="2400" dirty="0" smtClean="0"/>
          </a:p>
          <a:p>
            <a:pPr algn="just"/>
            <a:r>
              <a:rPr lang="en-US" sz="2400" dirty="0" smtClean="0"/>
              <a:t>Governed by a steering committee user members and subject area experts </a:t>
            </a:r>
          </a:p>
          <a:p>
            <a:pPr algn="just"/>
            <a:r>
              <a:rPr lang="en-US" sz="2400" dirty="0" smtClean="0"/>
              <a:t>CSOs document in silos but are able to un</a:t>
            </a:r>
          </a:p>
          <a:p>
            <a:pPr algn="just"/>
            <a:r>
              <a:rPr lang="en-JM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Support national or regional data exchange</a:t>
            </a:r>
          </a:p>
          <a:p>
            <a:pPr algn="just"/>
            <a:r>
              <a:rPr lang="en-JM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Web based - Support real time documentation in the field</a:t>
            </a:r>
          </a:p>
          <a:p>
            <a:pPr algn="just"/>
            <a:r>
              <a:rPr lang="en-JM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Flags possible duplicated incidents</a:t>
            </a:r>
          </a:p>
          <a:p>
            <a:pPr algn="just"/>
            <a:endParaRPr lang="en-JM" sz="24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US" sz="2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>
            <a:normAutofit fontScale="90000"/>
          </a:bodyPr>
          <a:lstStyle/>
          <a:p>
            <a:pPr algn="ctr">
              <a:lnSpc>
                <a:spcPct val="210000"/>
              </a:lnSpc>
            </a:pPr>
            <a:r>
              <a:rPr lang="en-US" b="1" dirty="0" smtClean="0"/>
              <a:t>PROGRESS TO DATE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/>
          </a:bodyPr>
          <a:lstStyle/>
          <a:p>
            <a:pPr lvl="0"/>
            <a:r>
              <a:rPr lang="en-JM" sz="2400" dirty="0" smtClean="0"/>
              <a:t>28 user members from the following countries</a:t>
            </a:r>
            <a:r>
              <a:rPr lang="en-JM" dirty="0" smtClean="0"/>
              <a:t>:</a:t>
            </a:r>
            <a:endParaRPr lang="en-GB" dirty="0" smtClean="0"/>
          </a:p>
          <a:p>
            <a:pPr lvl="1"/>
            <a:r>
              <a:rPr lang="en-JM" sz="1900" dirty="0" smtClean="0">
                <a:solidFill>
                  <a:schemeClr val="tx1"/>
                </a:solidFill>
              </a:rPr>
              <a:t>Jamaica, Guyana, Suriname, Belize, Dominican Republic, Haiti, St. Lucia and Barbados.</a:t>
            </a:r>
            <a:endParaRPr lang="en-GB" sz="1900" dirty="0" smtClean="0">
              <a:solidFill>
                <a:schemeClr val="tx1"/>
              </a:solidFill>
            </a:endParaRPr>
          </a:p>
          <a:p>
            <a:pPr lvl="0"/>
            <a:r>
              <a:rPr lang="en-US" sz="2600" dirty="0" smtClean="0"/>
              <a:t>Over 1425 incidents have been documented to date (validated)</a:t>
            </a:r>
            <a:endParaRPr lang="en-GB" sz="2600" dirty="0" smtClean="0"/>
          </a:p>
          <a:p>
            <a:pPr lvl="0"/>
            <a:r>
              <a:rPr lang="en-US" sz="2600" dirty="0" smtClean="0"/>
              <a:t>Top 5 Incident type:</a:t>
            </a:r>
            <a:endParaRPr lang="en-GB" sz="2600" dirty="0" smtClean="0"/>
          </a:p>
          <a:p>
            <a:pPr lvl="1"/>
            <a:r>
              <a:rPr lang="en-US" sz="1900" dirty="0" smtClean="0">
                <a:solidFill>
                  <a:schemeClr val="tx1"/>
                </a:solidFill>
              </a:rPr>
              <a:t>Physical Violence, Breach of confidentiality, Denied access to healthcare, Forced to leave job and Discrimination against relative</a:t>
            </a:r>
            <a:endParaRPr lang="en-GB" sz="1900" dirty="0" smtClean="0">
              <a:solidFill>
                <a:schemeClr val="tx1"/>
              </a:solidFill>
            </a:endParaRPr>
          </a:p>
          <a:p>
            <a:pPr lvl="0"/>
            <a:r>
              <a:rPr lang="en-JM" sz="2600" dirty="0" smtClean="0"/>
              <a:t>12 community </a:t>
            </a:r>
            <a:r>
              <a:rPr lang="en-JM" sz="2600" dirty="0" err="1" smtClean="0"/>
              <a:t>para</a:t>
            </a:r>
            <a:r>
              <a:rPr lang="en-JM" sz="2600" dirty="0" smtClean="0"/>
              <a:t>-legal operating in 5 countries both as individuals and with organisations </a:t>
            </a:r>
            <a:endParaRPr lang="en-GB" sz="2600" dirty="0" smtClean="0"/>
          </a:p>
          <a:p>
            <a:pPr lvl="0"/>
            <a:r>
              <a:rPr lang="en-GB" sz="2600" dirty="0" smtClean="0"/>
              <a:t>5 legal challenges filed before the courts in Jamaica, Guyana and Trinidad &amp; Tobago respectively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algn="ctr"/>
            <a:r>
              <a:rPr lang="en-US" b="1" dirty="0" smtClean="0"/>
              <a:t>SUCCESS STORY</a:t>
            </a:r>
            <a:endParaRPr lang="en-GB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/>
          <a:lstStyle/>
          <a:p>
            <a:r>
              <a:rPr lang="en-US" dirty="0" smtClean="0"/>
              <a:t>Comforting Hearts in New Amsterdam, Guyana</a:t>
            </a:r>
          </a:p>
          <a:p>
            <a:endParaRPr lang="en-US" dirty="0" smtClean="0"/>
          </a:p>
          <a:p>
            <a:r>
              <a:rPr lang="en-US" dirty="0" smtClean="0"/>
              <a:t>They work with persons living with HIV</a:t>
            </a:r>
          </a:p>
          <a:p>
            <a:endParaRPr lang="en-US" dirty="0" smtClean="0"/>
          </a:p>
          <a:p>
            <a:r>
              <a:rPr lang="en-US" dirty="0" smtClean="0"/>
              <a:t>No official client complaint mechanism for the health care sector in New Amsterdam</a:t>
            </a:r>
          </a:p>
          <a:p>
            <a:endParaRPr lang="en-US" dirty="0" smtClean="0"/>
          </a:p>
          <a:p>
            <a:r>
              <a:rPr lang="en-JM" dirty="0" smtClean="0"/>
              <a:t>Shared Incident Database has proven to be viable substitute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SUSTAINABLE HIV RESPONSE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cost to maintain</a:t>
            </a:r>
          </a:p>
          <a:p>
            <a:r>
              <a:rPr lang="en-US" dirty="0" smtClean="0"/>
              <a:t>Supports evidence based advocacy </a:t>
            </a:r>
          </a:p>
          <a:p>
            <a:r>
              <a:rPr lang="en-US" dirty="0" smtClean="0"/>
              <a:t>Support Efficient utilization of resources</a:t>
            </a:r>
          </a:p>
          <a:p>
            <a:r>
              <a:rPr lang="en-US" dirty="0" smtClean="0"/>
              <a:t>Generate reports for trend analysis</a:t>
            </a:r>
          </a:p>
          <a:p>
            <a:r>
              <a:rPr lang="en-US" dirty="0" smtClean="0"/>
              <a:t>Generate rich data for </a:t>
            </a:r>
            <a:r>
              <a:rPr lang="en-US" dirty="0" err="1" smtClean="0"/>
              <a:t>programme</a:t>
            </a:r>
            <a:r>
              <a:rPr lang="en-US" dirty="0" smtClean="0"/>
              <a:t> planning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JM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Improve the CSO capacity to document rights violations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JM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Broker dialogue with CSOs and duty bearers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en-JM" sz="28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M" dirty="0" smtClean="0"/>
              <a:t>Undertake strategic litigation for the improvement of the legal enabling environment for PLHIV and key populations. </a:t>
            </a:r>
          </a:p>
          <a:p>
            <a:endParaRPr lang="en-JM" dirty="0" smtClean="0"/>
          </a:p>
          <a:p>
            <a:r>
              <a:rPr lang="en-JM" dirty="0" smtClean="0"/>
              <a:t>To have CSOs documenting rights violations in all the Caribbean countries and territory by increasing awareness.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338</TotalTime>
  <Words>362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Trebuchet MS</vt:lpstr>
      <vt:lpstr>Wingdings 2</vt:lpstr>
      <vt:lpstr>Urban</vt:lpstr>
      <vt:lpstr>CARIBBEAN CIVIL SOCIETY SHARED INCIDENT DATABASE</vt:lpstr>
      <vt:lpstr>OUTLINE</vt:lpstr>
      <vt:lpstr>OVERVIEW</vt:lpstr>
      <vt:lpstr>OVERVIEW</vt:lpstr>
      <vt:lpstr>PROGRESS TO DATE  </vt:lpstr>
      <vt:lpstr>SUCCESS STORY</vt:lpstr>
      <vt:lpstr>SUSTAINABLE HIV RESPONSE 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CARIBBEAN CIVIL SOCIETY SHARED INCIDENT DATABASE</dc:title>
  <dc:creator>Managing Director</dc:creator>
  <cp:lastModifiedBy>Saal</cp:lastModifiedBy>
  <cp:revision>27</cp:revision>
  <dcterms:created xsi:type="dcterms:W3CDTF">2018-07-22T05:34:48Z</dcterms:created>
  <dcterms:modified xsi:type="dcterms:W3CDTF">2018-07-26T11:01:35Z</dcterms:modified>
</cp:coreProperties>
</file>